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60" r:id="rId5"/>
    <p:sldId id="262" r:id="rId6"/>
    <p:sldId id="278" r:id="rId7"/>
    <p:sldId id="263" r:id="rId8"/>
    <p:sldId id="265" r:id="rId9"/>
    <p:sldId id="276" r:id="rId10"/>
    <p:sldId id="277" r:id="rId11"/>
    <p:sldId id="267" r:id="rId12"/>
    <p:sldId id="269" r:id="rId13"/>
    <p:sldId id="274" r:id="rId14"/>
    <p:sldId id="279" r:id="rId15"/>
    <p:sldId id="273" r:id="rId16"/>
    <p:sldId id="25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CCD6E0"/>
    <a:srgbClr val="FFFFFF"/>
    <a:srgbClr val="CCED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03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0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3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91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57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57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8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34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5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80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93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3" descr="Изображение выглядит как искусство, Красочность, снимок экрана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386144C-DC57-E67E-0A7E-92034444D2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331" r="20019"/>
          <a:stretch>
            <a:fillRect/>
          </a:stretch>
        </p:blipFill>
        <p:spPr>
          <a:xfrm>
            <a:off x="5314188" y="10"/>
            <a:ext cx="8673234" cy="685799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87706" y="646113"/>
            <a:ext cx="3537585" cy="899084"/>
          </a:xfrm>
        </p:spPr>
        <p:txBody>
          <a:bodyPr anchor="b">
            <a:normAutofit/>
          </a:bodyPr>
          <a:lstStyle/>
          <a:p>
            <a:r>
              <a:rPr lang="ru-RU" sz="4800" dirty="0" err="1">
                <a:ea typeface="+mj-lt"/>
                <a:cs typeface="+mj-lt"/>
              </a:rPr>
              <a:t>Fillusion</a:t>
            </a:r>
            <a:endParaRPr lang="ru-RU" dirty="0" err="1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25805" y="1634422"/>
            <a:ext cx="4023359" cy="1208141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ru-RU" sz="1900" dirty="0">
                <a:ea typeface="+mn-lt"/>
                <a:cs typeface="+mn-lt"/>
              </a:rPr>
              <a:t>Веб-приложение для генерации и заполнения баз данных с помощью AI </a:t>
            </a:r>
            <a:endParaRPr lang="ru-RU" dirty="0"/>
          </a:p>
          <a:p>
            <a:r>
              <a:rPr lang="ru-RU" sz="1900" dirty="0">
                <a:ea typeface="+mn-lt"/>
                <a:cs typeface="+mn-lt"/>
              </a:rPr>
              <a:t>Версия 1 от 2025 года.</a:t>
            </a:r>
            <a:endParaRPr lang="ru-RU" dirty="0">
              <a:ea typeface="+mn-lt"/>
              <a:cs typeface="+mn-lt"/>
            </a:endParaRPr>
          </a:p>
        </p:txBody>
      </p:sp>
      <p:pic>
        <p:nvPicPr>
          <p:cNvPr id="19" name="Рисунок 18" descr="Изображение выглядит как мультфильм, Графика, графическая вставк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DD4710C-7325-C242-6212-DE5890465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3" y="309563"/>
            <a:ext cx="1704975" cy="1676400"/>
          </a:xfrm>
          <a:prstGeom prst="rect">
            <a:avLst/>
          </a:prstGeom>
        </p:spPr>
      </p:pic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4A7CDDA2-E698-C9C2-9A59-6FD0FF05319E}"/>
              </a:ext>
            </a:extLst>
          </p:cNvPr>
          <p:cNvSpPr/>
          <p:nvPr/>
        </p:nvSpPr>
        <p:spPr>
          <a:xfrm>
            <a:off x="2086136" y="1545181"/>
            <a:ext cx="4446551" cy="52167"/>
          </a:xfrm>
          <a:prstGeom prst="rect">
            <a:avLst/>
          </a:prstGeom>
          <a:solidFill>
            <a:srgbClr val="1F4E7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6" name="Picture 3" descr="Изображение выглядит как Графика, снимок экрана, Цвет электрик, Красочност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461C6D9-42D0-161D-FE28-A0A8DB89CF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76" t="-4753" r="9748" b="52177"/>
          <a:stretch>
            <a:fillRect/>
          </a:stretch>
        </p:blipFill>
        <p:spPr>
          <a:xfrm rot="2820000">
            <a:off x="-339014" y="2186562"/>
            <a:ext cx="7560866" cy="683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ИТОГИ ИССЛЕДОВАНИЙ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34298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Итоги исследований: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подтвердилось: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разработчики и QA тратят значительное время на ручную подготовку тестовых данных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текущие зарубежные аналоги не удовлетворяют потребности российских пользователей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совместная работа над данными в команде — востребованная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фича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 с Telegram/VK для уведомлений — важный функционал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прямой записи в БД и визуального редактирования структуры — ключевые конкурентные преимущества, которые повысят конверсию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российские компании предпочитают использовать отечественные AI API из-за требований ФЗ-152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импортозамещения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частично подтвердилось: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готовы платить за увеличение лимитов (1k строк, несколько таблиц)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шаблоны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800" b="1" dirty="0">
                <a:latin typeface="Times New Roman"/>
                <a:ea typeface="+mn-lt"/>
                <a:cs typeface="+mn-lt"/>
              </a:rPr>
              <a:t>Какие изменения необходимы: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стоит увеличить бесплатный лимит строк до 5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шаблоны не являются приоритетом для MVP — их реализацию стоит рассматривать только при наличии дополнительных ресурсов и времени после фокусировки на ключевых функциях.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031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87D65-B712-E293-572D-C1C8E86EF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B88175C-DDC9-498B-88B8-78D63261605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ФУНКЦИОНАЛЬНЫЕ ТРЕБОВАНИЯ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B1FDCAA-D792-87DD-AF77-C5CCE22CE227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должен обеспечивать: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автогенерацию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данных через AI API;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поддержку форматов: 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БД, прямая запись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бд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…;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редактирование структур БД через встроенный редактор;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создание новых БД, использование шаблонов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совместную работу (рабочая доска);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(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VK,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Telegram,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7034C2-5924-AE0E-87EA-7980C359DDD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DF62C9C-15FE-B9A8-B69F-BF138ABF8D81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7DB84F2A-7C95-463B-C926-397305F7415B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11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B82BD3F-E0CC-9122-654B-849D44CDD04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673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ТЕХНИЧЕСКИЕ ТРЕБОВАНИЯ (предварительные)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разрабатывается с учётом: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архитектурного стиля: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микросервисная</a:t>
            </a:r>
            <a:r>
              <a:rPr lang="ru-RU" sz="1800" dirty="0">
                <a:latin typeface="Times New Roman"/>
                <a:ea typeface="+mn-lt"/>
                <a:cs typeface="+mn-lt"/>
              </a:rPr>
              <a:t>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технологического стека: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Java Spring,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GoLang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Python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TypeScript, React,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gRPC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Kafka, </a:t>
            </a:r>
            <a:r>
              <a:rPr lang="en-US" sz="1800" dirty="0" err="1">
                <a:latin typeface="Times New Roman"/>
                <a:ea typeface="+mn-lt"/>
                <a:cs typeface="+mn-lt"/>
              </a:rPr>
              <a:t>Protobuf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баз данных: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PostgreSQL (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основная), возможность расширения;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безопасности:</a:t>
            </a:r>
            <a:r>
              <a:rPr lang="en-US" sz="1800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JWT </a:t>
            </a:r>
            <a:r>
              <a:rPr lang="ru-RU" dirty="0">
                <a:latin typeface="Times New Roman"/>
                <a:ea typeface="+mn-lt"/>
                <a:cs typeface="+mn-lt"/>
              </a:rPr>
              <a:t>с разделением на </a:t>
            </a:r>
            <a:r>
              <a:rPr lang="en-US" dirty="0">
                <a:latin typeface="Times New Roman"/>
                <a:ea typeface="+mn-lt"/>
                <a:cs typeface="+mn-lt"/>
              </a:rPr>
              <a:t>access </a:t>
            </a: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en-US" dirty="0">
                <a:latin typeface="Times New Roman"/>
                <a:ea typeface="+mn-lt"/>
                <a:cs typeface="+mn-lt"/>
              </a:rPr>
              <a:t>refresh </a:t>
            </a:r>
            <a:r>
              <a:rPr lang="ru-RU" dirty="0">
                <a:latin typeface="Times New Roman"/>
                <a:ea typeface="+mn-lt"/>
                <a:cs typeface="+mn-lt"/>
              </a:rPr>
              <a:t>токены (динамическая ротация ключей);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+mn-lt"/>
              </a:rPr>
              <a:t>CSRF-</a:t>
            </a:r>
            <a:r>
              <a:rPr lang="ru-RU" dirty="0">
                <a:latin typeface="Times New Roman"/>
                <a:ea typeface="+mn-lt"/>
                <a:cs typeface="+mn-lt"/>
              </a:rPr>
              <a:t>защита;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защита от </a:t>
            </a:r>
            <a:r>
              <a:rPr lang="en-US" dirty="0">
                <a:latin typeface="Times New Roman"/>
                <a:ea typeface="+mn-lt"/>
                <a:cs typeface="+mn-lt"/>
              </a:rPr>
              <a:t>SQL-</a:t>
            </a:r>
            <a:r>
              <a:rPr lang="ru-RU" dirty="0">
                <a:latin typeface="Times New Roman"/>
                <a:ea typeface="+mn-lt"/>
                <a:cs typeface="+mn-lt"/>
              </a:rPr>
              <a:t>инъекций и </a:t>
            </a:r>
            <a:r>
              <a:rPr lang="en-US" dirty="0">
                <a:latin typeface="Times New Roman"/>
                <a:ea typeface="+mn-lt"/>
                <a:cs typeface="+mn-lt"/>
              </a:rPr>
              <a:t>XSS;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dirty="0">
                <a:latin typeface="Times New Roman"/>
                <a:ea typeface="+mn-lt"/>
                <a:cs typeface="+mn-lt"/>
              </a:rPr>
              <a:t>и </a:t>
            </a:r>
            <a:r>
              <a:rPr lang="ru-RU" dirty="0" err="1">
                <a:latin typeface="Times New Roman"/>
                <a:ea typeface="+mn-lt"/>
                <a:cs typeface="+mn-lt"/>
              </a:rPr>
              <a:t>др</a:t>
            </a:r>
            <a:r>
              <a:rPr lang="en-US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сетевой слой и балансировка: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Nginx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для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SSL-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терминации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маршрутизации и балансировки нагрузки;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масштабируемости: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Docker, Kubernetes;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мониторинга и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CI/CD: Prometheus, Grafana, GitHub.</a:t>
            </a:r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12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030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6AFBEA-08B3-0A68-E28F-A43D9764C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7246B88-9A29-1663-17C9-AD5167E4BB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СХЕМА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6DE7E4-DEFC-3213-DFB9-4311D8047B05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9D02019-8D79-2990-CAA2-5A39833ACD3C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E0CF1388-5D5F-E32E-C3B5-42C24A0AE3FF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13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F01B258-B933-C034-408E-81120C0878E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9DD1E5-691C-D219-C5A0-9FB9E22EFBA8}"/>
              </a:ext>
            </a:extLst>
          </p:cNvPr>
          <p:cNvSpPr>
            <a:spLocks noGrp="1"/>
          </p:cNvSpPr>
          <p:nvPr/>
        </p:nvSpPr>
        <p:spPr>
          <a:xfrm>
            <a:off x="532658" y="5795547"/>
            <a:ext cx="10742072" cy="4002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400" b="1" dirty="0">
                <a:latin typeface="Times New Roman"/>
                <a:ea typeface="+mn-lt"/>
                <a:cs typeface="+mn-lt"/>
              </a:rPr>
              <a:t>Ссылка на схему проекта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 https://draft.io/6f2haexftxrn3mv8gaq9czrgasetsdxhru5u6988uyss</a:t>
            </a:r>
            <a:endParaRPr lang="ru-RU" sz="1400" dirty="0">
              <a:latin typeface="Times New Roman"/>
              <a:cs typeface="Times New Roman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070AD89-3A82-33DE-2F78-E03D0FA3F4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861" y="1290019"/>
            <a:ext cx="9195665" cy="445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0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B6D85-4346-FAC6-1B61-BB2936291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4BA452F-A7B5-294D-6D90-503B7D050180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РОАДМАП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43034D6-A5C5-85C9-073E-E70095303AB7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7" name="Google Shape;1216;gcb7b7a8d93_0_3595">
            <a:extLst>
              <a:ext uri="{FF2B5EF4-FFF2-40B4-BE49-F238E27FC236}">
                <a16:creationId xmlns:a16="http://schemas.microsoft.com/office/drawing/2014/main" id="{8CB497F5-6CD4-E08F-D315-FD69C7C7D282}"/>
              </a:ext>
            </a:extLst>
          </p:cNvPr>
          <p:cNvSpPr/>
          <p:nvPr/>
        </p:nvSpPr>
        <p:spPr>
          <a:xfrm>
            <a:off x="616016" y="3651513"/>
            <a:ext cx="10953549" cy="2628277"/>
          </a:xfrm>
          <a:prstGeom prst="rect">
            <a:avLst/>
          </a:prstGeom>
          <a:solidFill>
            <a:srgbClr val="338CCC"/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000000"/>
              </a:buClr>
              <a:buSzPts val="3600"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7A94E5EF-8C1C-A920-FAAC-51DCEDF6B10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</a:t>
            </a:r>
            <a:r>
              <a:rPr lang="ru-RU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58" name="Google Shape;1217;gcb7b7a8d93_0_3595"/>
          <p:cNvSpPr txBox="1"/>
          <p:nvPr/>
        </p:nvSpPr>
        <p:spPr>
          <a:xfrm>
            <a:off x="538181" y="4945919"/>
            <a:ext cx="1573989" cy="600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Макеты интерфейса, определен стек технологий</a:t>
            </a:r>
          </a:p>
        </p:txBody>
      </p:sp>
      <p:sp>
        <p:nvSpPr>
          <p:cNvPr id="59" name="Google Shape;1218;gcb7b7a8d93_0_3595"/>
          <p:cNvSpPr txBox="1"/>
          <p:nvPr/>
        </p:nvSpPr>
        <p:spPr>
          <a:xfrm>
            <a:off x="785102" y="2912122"/>
            <a:ext cx="1071897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</a:rPr>
              <a:t>РК1</a:t>
            </a:r>
            <a:endParaRPr dirty="0">
              <a:solidFill>
                <a:schemeClr val="dk1"/>
              </a:solidFill>
              <a:latin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 </a:t>
            </a:r>
            <a:r>
              <a:rPr lang="ru-RU" sz="1400" dirty="0" err="1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219;gcb7b7a8d93_0_3595"/>
          <p:cNvSpPr txBox="1"/>
          <p:nvPr/>
        </p:nvSpPr>
        <p:spPr>
          <a:xfrm>
            <a:off x="1471150" y="1398561"/>
            <a:ext cx="1860668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Реализация API для генерации данных через нейросети (включая интерфейс для заполнения 1 таблицы)</a:t>
            </a:r>
          </a:p>
        </p:txBody>
      </p:sp>
      <p:sp>
        <p:nvSpPr>
          <p:cNvPr id="61" name="Google Shape;1220;gcb7b7a8d93_0_3595"/>
          <p:cNvSpPr txBox="1"/>
          <p:nvPr/>
        </p:nvSpPr>
        <p:spPr>
          <a:xfrm>
            <a:off x="1641833" y="3884357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Хакатон 1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4 </a:t>
            </a:r>
            <a:r>
              <a:rPr lang="ru-RU" sz="1400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2" name="Google Shape;1221;gcb7b7a8d93_0_3595"/>
          <p:cNvSpPr/>
          <p:nvPr/>
        </p:nvSpPr>
        <p:spPr>
          <a:xfrm>
            <a:off x="1223290" y="3564805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1222;gcb7b7a8d93_0_3595"/>
          <p:cNvSpPr/>
          <p:nvPr/>
        </p:nvSpPr>
        <p:spPr>
          <a:xfrm>
            <a:off x="2288713" y="355578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16" name="Google Shape;1223;gcb7b7a8d93_0_3595"/>
          <p:cNvCxnSpPr>
            <a:cxnSpLocks/>
          </p:cNvCxnSpPr>
          <p:nvPr/>
        </p:nvCxnSpPr>
        <p:spPr>
          <a:xfrm>
            <a:off x="1321808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cxnSp>
        <p:nvCxnSpPr>
          <p:cNvPr id="1253" name="Google Shape;1224;gcb7b7a8d93_0_3595"/>
          <p:cNvCxnSpPr>
            <a:cxnSpLocks/>
          </p:cNvCxnSpPr>
          <p:nvPr/>
        </p:nvCxnSpPr>
        <p:spPr>
          <a:xfrm flipV="1">
            <a:off x="2395722" y="2479040"/>
            <a:ext cx="0" cy="961304"/>
          </a:xfrm>
          <a:prstGeom prst="straightConnector1">
            <a:avLst/>
          </a:prstGeom>
          <a:noFill/>
          <a:ln w="38100" cap="rnd" cmpd="sng">
            <a:solidFill>
              <a:schemeClr val="dk2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54" name="Google Shape;1225;gcb7b7a8d93_0_3595"/>
          <p:cNvSpPr txBox="1"/>
          <p:nvPr/>
        </p:nvSpPr>
        <p:spPr>
          <a:xfrm>
            <a:off x="2415174" y="4945919"/>
            <a:ext cx="1984645" cy="127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Доработка генерации через нейросети и настройка генерации данных через </a:t>
            </a:r>
            <a:r>
              <a:rPr lang="ru-RU" sz="1000" dirty="0" err="1">
                <a:solidFill>
                  <a:srgbClr val="FFFFFF"/>
                </a:solidFill>
                <a:latin typeface="Arial"/>
                <a:cs typeface="Arial"/>
              </a:rPr>
              <a:t>Faker</a:t>
            </a: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, интерфейс: ввод параметров генерации и вывод результата (для 1 таблицы)</a:t>
            </a:r>
          </a:p>
        </p:txBody>
      </p:sp>
      <p:sp>
        <p:nvSpPr>
          <p:cNvPr id="1255" name="Google Shape;1226;gcb7b7a8d93_0_3595"/>
          <p:cNvSpPr txBox="1"/>
          <p:nvPr/>
        </p:nvSpPr>
        <p:spPr>
          <a:xfrm>
            <a:off x="2809535" y="2912122"/>
            <a:ext cx="1195924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РК2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15 </a:t>
            </a:r>
            <a:r>
              <a:rPr lang="ru-RU" sz="1400" dirty="0" err="1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6" name="Google Shape;1227;gcb7b7a8d93_0_3595"/>
          <p:cNvSpPr/>
          <p:nvPr/>
        </p:nvSpPr>
        <p:spPr>
          <a:xfrm>
            <a:off x="3322534" y="3564805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57" name="Google Shape;1228;gcb7b7a8d93_0_3595"/>
          <p:cNvCxnSpPr>
            <a:cxnSpLocks/>
          </p:cNvCxnSpPr>
          <p:nvPr/>
        </p:nvCxnSpPr>
        <p:spPr>
          <a:xfrm>
            <a:off x="3421052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58" name="Google Shape;1229;gcb7b7a8d93_0_3595"/>
          <p:cNvSpPr txBox="1"/>
          <p:nvPr/>
        </p:nvSpPr>
        <p:spPr>
          <a:xfrm>
            <a:off x="3412776" y="1386072"/>
            <a:ext cx="2085675" cy="600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Прототип визуального редактора баз данных, страница с проектами</a:t>
            </a:r>
          </a:p>
        </p:txBody>
      </p:sp>
      <p:sp>
        <p:nvSpPr>
          <p:cNvPr id="1259" name="Google Shape;1230;gcb7b7a8d93_0_3595"/>
          <p:cNvSpPr txBox="1"/>
          <p:nvPr/>
        </p:nvSpPr>
        <p:spPr>
          <a:xfrm>
            <a:off x="3707321" y="3884357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РК3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29 </a:t>
            </a:r>
            <a:r>
              <a:rPr lang="ru-RU" sz="1400" dirty="0" err="1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окт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60" name="Google Shape;1231;gcb7b7a8d93_0_3595"/>
          <p:cNvSpPr/>
          <p:nvPr/>
        </p:nvSpPr>
        <p:spPr>
          <a:xfrm>
            <a:off x="4354201" y="355578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1" name="Google Shape;1232;gcb7b7a8d93_0_3595"/>
          <p:cNvCxnSpPr>
            <a:cxnSpLocks/>
          </p:cNvCxnSpPr>
          <p:nvPr/>
        </p:nvCxnSpPr>
        <p:spPr>
          <a:xfrm flipV="1">
            <a:off x="4454128" y="2164080"/>
            <a:ext cx="0" cy="1276264"/>
          </a:xfrm>
          <a:prstGeom prst="straightConnector1">
            <a:avLst/>
          </a:prstGeom>
          <a:noFill/>
          <a:ln w="38100" cap="rnd" cmpd="sng">
            <a:solidFill>
              <a:schemeClr val="dk2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62" name="Google Shape;1233;gcb7b7a8d93_0_3595"/>
          <p:cNvSpPr txBox="1"/>
          <p:nvPr/>
        </p:nvSpPr>
        <p:spPr>
          <a:xfrm>
            <a:off x="4634618" y="4940765"/>
            <a:ext cx="1824142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Доработка визуального редактора баз данных, настройка многотабличной генерации данных для БД</a:t>
            </a:r>
          </a:p>
        </p:txBody>
      </p:sp>
      <p:sp>
        <p:nvSpPr>
          <p:cNvPr id="1263" name="Google Shape;1234;gcb7b7a8d93_0_3595"/>
          <p:cNvSpPr txBox="1"/>
          <p:nvPr/>
        </p:nvSpPr>
        <p:spPr>
          <a:xfrm>
            <a:off x="4797515" y="2912125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Хакатон 2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 ноя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4" name="Google Shape;1235;gcb7b7a8d93_0_3595"/>
          <p:cNvSpPr/>
          <p:nvPr/>
        </p:nvSpPr>
        <p:spPr>
          <a:xfrm>
            <a:off x="5457950" y="3564805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5" name="Google Shape;1236;gcb7b7a8d93_0_3595"/>
          <p:cNvCxnSpPr>
            <a:cxnSpLocks/>
          </p:cNvCxnSpPr>
          <p:nvPr/>
        </p:nvCxnSpPr>
        <p:spPr>
          <a:xfrm>
            <a:off x="5556468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66" name="Google Shape;1237;gcb7b7a8d93_0_3595"/>
          <p:cNvSpPr txBox="1"/>
          <p:nvPr/>
        </p:nvSpPr>
        <p:spPr>
          <a:xfrm>
            <a:off x="5773753" y="1363552"/>
            <a:ext cx="1860668" cy="127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Итоговый интерфейс визуального редактора БД и сервиса генерации, страница монетизации, написание функционала загрузки данных напрямую в БД</a:t>
            </a:r>
            <a:endParaRPr lang="ru-RU" sz="1000" dirty="0">
              <a:solidFill>
                <a:schemeClr val="dk1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67" name="Google Shape;1238;gcb7b7a8d93_0_3595"/>
          <p:cNvSpPr txBox="1"/>
          <p:nvPr/>
        </p:nvSpPr>
        <p:spPr>
          <a:xfrm>
            <a:off x="5954913" y="3884357"/>
            <a:ext cx="1498348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РК4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12 ноя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68" name="Google Shape;1239;gcb7b7a8d93_0_3595"/>
          <p:cNvSpPr/>
          <p:nvPr/>
        </p:nvSpPr>
        <p:spPr>
          <a:xfrm>
            <a:off x="6601793" y="355578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9" name="Google Shape;1240;gcb7b7a8d93_0_3595"/>
          <p:cNvCxnSpPr>
            <a:cxnSpLocks/>
          </p:cNvCxnSpPr>
          <p:nvPr/>
        </p:nvCxnSpPr>
        <p:spPr>
          <a:xfrm flipV="1">
            <a:off x="6708802" y="2802212"/>
            <a:ext cx="0" cy="638132"/>
          </a:xfrm>
          <a:prstGeom prst="straightConnector1">
            <a:avLst/>
          </a:prstGeom>
          <a:noFill/>
          <a:ln w="38100" cap="rnd" cmpd="sng">
            <a:solidFill>
              <a:schemeClr val="dk2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70" name="Google Shape;1241;gcb7b7a8d93_0_3595"/>
          <p:cNvSpPr txBox="1"/>
          <p:nvPr/>
        </p:nvSpPr>
        <p:spPr>
          <a:xfrm>
            <a:off x="6889822" y="4922745"/>
            <a:ext cx="1824142" cy="127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Визуальный редактор БД, страницы генерации данных, страницы получения результатов, страница с проектами, скачивание заполненной БД</a:t>
            </a:r>
          </a:p>
        </p:txBody>
      </p:sp>
      <p:sp>
        <p:nvSpPr>
          <p:cNvPr id="1271" name="Google Shape;1242;gcb7b7a8d93_0_3595"/>
          <p:cNvSpPr txBox="1"/>
          <p:nvPr/>
        </p:nvSpPr>
        <p:spPr>
          <a:xfrm>
            <a:off x="6519617" y="2914653"/>
            <a:ext cx="2564553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en-US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UX</a:t>
            </a: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en-US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—</a:t>
            </a: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интервью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15 ноя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2" name="Google Shape;1243;gcb7b7a8d93_0_3595"/>
          <p:cNvSpPr/>
          <p:nvPr/>
        </p:nvSpPr>
        <p:spPr>
          <a:xfrm>
            <a:off x="7692869" y="3547138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3" name="Google Shape;1244;gcb7b7a8d93_0_3595"/>
          <p:cNvCxnSpPr>
            <a:cxnSpLocks/>
          </p:cNvCxnSpPr>
          <p:nvPr/>
        </p:nvCxnSpPr>
        <p:spPr>
          <a:xfrm>
            <a:off x="7791387" y="3890518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74" name="Google Shape;1245;gcb7b7a8d93_0_3595"/>
          <p:cNvSpPr txBox="1"/>
          <p:nvPr/>
        </p:nvSpPr>
        <p:spPr>
          <a:xfrm>
            <a:off x="7903951" y="1400939"/>
            <a:ext cx="1833640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980000"/>
                </a:solidFill>
                <a:latin typeface="Arial"/>
                <a:cs typeface="Arial"/>
              </a:rPr>
              <a:t>Должен быть работающий </a:t>
            </a:r>
            <a:r>
              <a:rPr lang="en-US" sz="1000" dirty="0">
                <a:solidFill>
                  <a:srgbClr val="980000"/>
                </a:solidFill>
                <a:latin typeface="Arial"/>
                <a:cs typeface="Arial"/>
              </a:rPr>
              <a:t>MVP</a:t>
            </a:r>
            <a:endParaRPr sz="1000" dirty="0">
              <a:solidFill>
                <a:srgbClr val="98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75" name="Google Shape;1246;gcb7b7a8d93_0_3595"/>
          <p:cNvSpPr txBox="1"/>
          <p:nvPr/>
        </p:nvSpPr>
        <p:spPr>
          <a:xfrm>
            <a:off x="7590637" y="3879310"/>
            <a:ext cx="2502540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Функциональное тестирование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3 дек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76" name="Google Shape;1247;gcb7b7a8d93_0_3595"/>
          <p:cNvSpPr/>
          <p:nvPr/>
        </p:nvSpPr>
        <p:spPr>
          <a:xfrm>
            <a:off x="8736616" y="3555780"/>
            <a:ext cx="206410" cy="206700"/>
          </a:xfrm>
          <a:prstGeom prst="ellipse">
            <a:avLst/>
          </a:prstGeom>
          <a:solidFill>
            <a:srgbClr val="980000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7" name="Google Shape;1248;gcb7b7a8d93_0_3595"/>
          <p:cNvCxnSpPr>
            <a:cxnSpLocks/>
          </p:cNvCxnSpPr>
          <p:nvPr/>
        </p:nvCxnSpPr>
        <p:spPr>
          <a:xfrm flipV="1">
            <a:off x="8839821" y="1986196"/>
            <a:ext cx="0" cy="1477970"/>
          </a:xfrm>
          <a:prstGeom prst="straightConnector1">
            <a:avLst/>
          </a:prstGeom>
          <a:noFill/>
          <a:ln w="38100" cap="rnd" cmpd="sng">
            <a:solidFill>
              <a:srgbClr val="C00000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1278" name="Google Shape;1249;gcb7b7a8d93_0_3595"/>
          <p:cNvSpPr txBox="1"/>
          <p:nvPr/>
        </p:nvSpPr>
        <p:spPr>
          <a:xfrm>
            <a:off x="8952755" y="4913275"/>
            <a:ext cx="1835913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Повышение качества реализованного функционала, добавления </a:t>
            </a:r>
            <a:r>
              <a:rPr lang="ru-RU" sz="1000" dirty="0" err="1">
                <a:solidFill>
                  <a:srgbClr val="FFFFFF"/>
                </a:solidFill>
                <a:latin typeface="Arial"/>
                <a:cs typeface="Arial"/>
              </a:rPr>
              <a:t>вариативностей</a:t>
            </a:r>
            <a:r>
              <a:rPr lang="ru-RU" sz="1000" dirty="0">
                <a:solidFill>
                  <a:srgbClr val="FFFFFF"/>
                </a:solidFill>
                <a:latin typeface="Arial"/>
                <a:cs typeface="Arial"/>
              </a:rPr>
              <a:t> форматов ввода/вывода</a:t>
            </a:r>
            <a:endParaRPr sz="100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79" name="Google Shape;1250;gcb7b7a8d93_0_3595"/>
          <p:cNvSpPr txBox="1"/>
          <p:nvPr/>
        </p:nvSpPr>
        <p:spPr>
          <a:xfrm>
            <a:off x="9323628" y="2912122"/>
            <a:ext cx="1071897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РК5</a:t>
            </a:r>
            <a:endParaRPr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10 дек</a:t>
            </a:r>
            <a:endParaRPr sz="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0" name="Google Shape;1251;gcb7b7a8d93_0_3595"/>
          <p:cNvSpPr/>
          <p:nvPr/>
        </p:nvSpPr>
        <p:spPr>
          <a:xfrm>
            <a:off x="9752905" y="3554800"/>
            <a:ext cx="206410" cy="206700"/>
          </a:xfrm>
          <a:prstGeom prst="ellipse">
            <a:avLst/>
          </a:prstGeom>
          <a:solidFill>
            <a:schemeClr val="dk2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81" name="Google Shape;1252;gcb7b7a8d93_0_3595"/>
          <p:cNvCxnSpPr>
            <a:cxnSpLocks/>
          </p:cNvCxnSpPr>
          <p:nvPr/>
        </p:nvCxnSpPr>
        <p:spPr>
          <a:xfrm>
            <a:off x="9860334" y="3908185"/>
            <a:ext cx="0" cy="88320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dot"/>
            <a:miter lim="800000"/>
            <a:headEnd type="none" w="sm" len="sm"/>
            <a:tailEnd type="oval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A81839B-E22C-D490-266C-874E5D6F9A3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B3E4F3E-1AAF-B1E0-2D81-68BEEDD21E1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Google Shape;1245;gcb7b7a8d93_0_3595">
            <a:extLst>
              <a:ext uri="{FF2B5EF4-FFF2-40B4-BE49-F238E27FC236}">
                <a16:creationId xmlns:a16="http://schemas.microsoft.com/office/drawing/2014/main" id="{FFE3C2AD-23E2-DEBB-6ED4-52411D3183CA}"/>
              </a:ext>
            </a:extLst>
          </p:cNvPr>
          <p:cNvSpPr txBox="1"/>
          <p:nvPr/>
        </p:nvSpPr>
        <p:spPr>
          <a:xfrm>
            <a:off x="9887111" y="1393772"/>
            <a:ext cx="1803114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2400"/>
            </a:pPr>
            <a:r>
              <a:rPr lang="ru-RU" sz="1000" dirty="0">
                <a:solidFill>
                  <a:schemeClr val="dk1"/>
                </a:solidFill>
                <a:latin typeface="Arial"/>
                <a:cs typeface="Arial"/>
              </a:rPr>
              <a:t>Реализован продукт Подготовлена предзащита</a:t>
            </a:r>
          </a:p>
        </p:txBody>
      </p:sp>
      <p:sp>
        <p:nvSpPr>
          <p:cNvPr id="14" name="Google Shape;1246;gcb7b7a8d93_0_3595">
            <a:extLst>
              <a:ext uri="{FF2B5EF4-FFF2-40B4-BE49-F238E27FC236}">
                <a16:creationId xmlns:a16="http://schemas.microsoft.com/office/drawing/2014/main" id="{A07FA963-7F37-9291-110A-DD1BD3D16FA8}"/>
              </a:ext>
            </a:extLst>
          </p:cNvPr>
          <p:cNvSpPr txBox="1"/>
          <p:nvPr/>
        </p:nvSpPr>
        <p:spPr>
          <a:xfrm>
            <a:off x="9514675" y="3888935"/>
            <a:ext cx="2502540" cy="633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0000"/>
              </a:lnSpc>
              <a:buClr>
                <a:srgbClr val="000000"/>
              </a:buClr>
              <a:buSzPts val="4400"/>
            </a:pPr>
            <a:r>
              <a:rPr lang="ru-RU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Предзащита</a:t>
            </a:r>
            <a:endParaRPr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algn="ctr">
              <a:lnSpc>
                <a:spcPct val="110000"/>
              </a:lnSpc>
              <a:buClr>
                <a:srgbClr val="000000"/>
              </a:buClr>
              <a:buSzPts val="2800"/>
            </a:pPr>
            <a:r>
              <a:rPr lang="ru-RU" sz="1400" dirty="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17 дек</a:t>
            </a:r>
            <a:endParaRPr sz="1400" dirty="0"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5" name="Google Shape;1247;gcb7b7a8d93_0_3595">
            <a:extLst>
              <a:ext uri="{FF2B5EF4-FFF2-40B4-BE49-F238E27FC236}">
                <a16:creationId xmlns:a16="http://schemas.microsoft.com/office/drawing/2014/main" id="{2C42EBCF-01D9-CA72-96FB-730CECFAA073}"/>
              </a:ext>
            </a:extLst>
          </p:cNvPr>
          <p:cNvSpPr/>
          <p:nvPr/>
        </p:nvSpPr>
        <p:spPr>
          <a:xfrm>
            <a:off x="10660654" y="3555780"/>
            <a:ext cx="206410" cy="206700"/>
          </a:xfrm>
          <a:prstGeom prst="ellipse">
            <a:avLst/>
          </a:prstGeom>
          <a:solidFill>
            <a:schemeClr val="tx1"/>
          </a:solidFill>
          <a:ln w="5715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  <a:buSzPts val="40000"/>
            </a:pPr>
            <a:endParaRPr sz="20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" name="Google Shape;1248;gcb7b7a8d93_0_3595">
            <a:extLst>
              <a:ext uri="{FF2B5EF4-FFF2-40B4-BE49-F238E27FC236}">
                <a16:creationId xmlns:a16="http://schemas.microsoft.com/office/drawing/2014/main" id="{60784CE0-6449-F3C2-7C8A-3EF068607C53}"/>
              </a:ext>
            </a:extLst>
          </p:cNvPr>
          <p:cNvCxnSpPr>
            <a:cxnSpLocks/>
          </p:cNvCxnSpPr>
          <p:nvPr/>
        </p:nvCxnSpPr>
        <p:spPr>
          <a:xfrm flipV="1">
            <a:off x="10763859" y="1986196"/>
            <a:ext cx="0" cy="1477970"/>
          </a:xfrm>
          <a:prstGeom prst="straightConnector1">
            <a:avLst/>
          </a:prstGeom>
          <a:noFill/>
          <a:ln w="38100" cap="rnd" cmpd="sng">
            <a:solidFill>
              <a:schemeClr val="tx1"/>
            </a:solidFill>
            <a:prstDash val="dot"/>
            <a:miter lim="800000"/>
            <a:headEnd type="none" w="sm" len="sm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251417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69411-89D7-9B0C-A0BA-AC2AE6D3E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84701D4-E6C0-AEEE-333A-FA6E992FA2C9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КОМАНДА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26424-25F0-D9F6-421D-58F164B3802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C9BC405-3C0F-DA88-9327-7A30BADE1FFA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3D1769F4-9F6F-3384-ABCA-22985D608646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15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ED3BBE2-2B9B-39CA-0A13-BDF2F6720554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1D22043B-2E81-C162-DDA0-D461A5D8A759}"/>
              </a:ext>
            </a:extLst>
          </p:cNvPr>
          <p:cNvGraphicFramePr>
            <a:graphicFrameLocks noGrp="1"/>
          </p:cNvGraphicFramePr>
          <p:nvPr/>
        </p:nvGraphicFramePr>
        <p:xfrm>
          <a:off x="626154" y="1193047"/>
          <a:ext cx="10920804" cy="1815370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579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6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97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53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823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27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Роль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ФИО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VK, Telegram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Зона ответственности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9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Тимлид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SA / Back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Куренков Дмитрий Александрович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@dimakurenkov, @KURDMIALE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Архитектура,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лид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17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02</a:t>
                      </a:r>
                      <a:endParaRPr lang="en-US" sz="1200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 / DevOps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Селянинов Дмитрий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Сергеевич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nonrepp,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@nonrepp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Бекенд</a:t>
                      </a: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инфраструктура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85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03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UI/UX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Светлаков Владимир Денисович</a:t>
                      </a:r>
                      <a:endParaRPr lang="en-US" sz="1200" b="1" dirty="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vovasvl,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@vovasvl3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дизайн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98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ru-RU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04</a:t>
                      </a:r>
                      <a:endParaRPr lang="en-US" sz="1200"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 / Security / SEO</a:t>
                      </a: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pPr marL="0" marR="0" lvl="0" indent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  <a:defRPr/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ea typeface="Helvetica"/>
                          <a:cs typeface="Times New Roman" panose="02020603050405020304" pitchFamily="18" charset="0"/>
                        </a:rPr>
                        <a:t>Чупраков Сергей Дмитриевич</a:t>
                      </a:r>
                      <a:endParaRPr lang="en-US" sz="1200" b="1" dirty="0">
                        <a:latin typeface="Times New Roman" panose="02020603050405020304" pitchFamily="18" charset="0"/>
                        <a:ea typeface="Helvetica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</a:t>
                      </a: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isupi,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@chsrjk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tc>
                  <a:txBody>
                    <a:bodyPr/>
                    <a:lstStyle/>
                    <a:p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Фронтенд, безопасность,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SEO</a:t>
                      </a:r>
                      <a:endParaRPr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674" marR="33674" marT="35233" marB="352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4CED641-1E8C-E1EF-0103-AF2FDB6517F3}"/>
              </a:ext>
            </a:extLst>
          </p:cNvPr>
          <p:cNvSpPr>
            <a:spLocks noGrp="1"/>
          </p:cNvSpPr>
          <p:nvPr/>
        </p:nvSpPr>
        <p:spPr>
          <a:xfrm>
            <a:off x="532658" y="3004629"/>
            <a:ext cx="10742072" cy="31776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00" b="1" dirty="0">
                <a:latin typeface="Times New Roman"/>
                <a:ea typeface="+mn-lt"/>
                <a:cs typeface="+mn-lt"/>
              </a:rPr>
              <a:t>Решаемые задачи</a:t>
            </a:r>
            <a:r>
              <a:rPr lang="en-US" sz="1400" b="1" dirty="0">
                <a:latin typeface="Times New Roman"/>
                <a:ea typeface="+mn-lt"/>
                <a:cs typeface="+mn-lt"/>
              </a:rPr>
              <a:t>:</a:t>
            </a:r>
            <a:endParaRPr lang="ru-RU" sz="1400" b="1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Frontend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тяжёлый блок визуального редактирования данных и широкий спектр функционала (настройки генерации, интеграции, визуальные редакторы БД), для обеспечения высокого качества и скорости разработки в условиях сложного UI/UX необходима работа двух фронтенд-разработчиков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Backend</a:t>
            </a:r>
            <a:r>
              <a:rPr lang="ru-RU" sz="1400" dirty="0">
                <a:latin typeface="Times New Roman"/>
                <a:ea typeface="+mn-lt"/>
                <a:cs typeface="+mn-lt"/>
              </a:rPr>
              <a:t>-разработчики (2): реализация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микроссервисной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логики на разных языках программирования, интеграция с AI API, работа с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Kafka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/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gRPC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обеспечение безопасности и масштабируемости, написание агента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 </a:t>
            </a:r>
            <a:r>
              <a:rPr lang="ru-RU" sz="1400" dirty="0">
                <a:latin typeface="Times New Roman"/>
                <a:ea typeface="+mn-lt"/>
                <a:cs typeface="+mn-lt"/>
              </a:rPr>
              <a:t>два специалиста позволят параллельно вести разработку ядра системы и модулей интеграций, сохраняя высокую производительность команды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 err="1">
                <a:latin typeface="Times New Roman"/>
                <a:ea typeface="+mn-lt"/>
                <a:cs typeface="+mn-lt"/>
              </a:rPr>
              <a:t>DevOps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/ инфраструктура (1): настройка CI/CD, мониторинга, контейнеризации и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оркестрации</a:t>
            </a:r>
            <a:r>
              <a:rPr lang="ru-RU" sz="1400" dirty="0">
                <a:latin typeface="Times New Roman"/>
                <a:ea typeface="+mn-lt"/>
                <a:cs typeface="+mn-lt"/>
              </a:rPr>
              <a:t> (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Docker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Kubernetes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Prometheus</a:t>
            </a:r>
            <a:r>
              <a:rPr lang="ru-RU" sz="1400" dirty="0">
                <a:latin typeface="Times New Roman"/>
                <a:ea typeface="+mn-lt"/>
                <a:cs typeface="+mn-lt"/>
              </a:rPr>
              <a:t>, </a:t>
            </a:r>
            <a:r>
              <a:rPr lang="ru-RU" sz="1400" dirty="0" err="1">
                <a:latin typeface="Times New Roman"/>
                <a:ea typeface="+mn-lt"/>
                <a:cs typeface="+mn-lt"/>
              </a:rPr>
              <a:t>Grafana</a:t>
            </a:r>
            <a:r>
              <a:rPr lang="ru-RU" sz="1400" dirty="0">
                <a:latin typeface="Times New Roman"/>
                <a:ea typeface="+mn-lt"/>
                <a:cs typeface="+mn-lt"/>
              </a:rPr>
              <a:t>), а также обеспечение стабильной среды для разработки и продакшена</a:t>
            </a:r>
            <a:r>
              <a:rPr lang="en-US" sz="1400" dirty="0">
                <a:latin typeface="Times New Roman"/>
                <a:ea typeface="+mn-lt"/>
                <a:cs typeface="+mn-lt"/>
              </a:rPr>
              <a:t>;</a:t>
            </a:r>
            <a:endParaRPr lang="ru-RU" sz="14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дополнительно (будущее развитие):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ML-специалисты — для внедрения интеллектуальных алгоритмов генерации данных и персонализации сценариев;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400" dirty="0">
                <a:latin typeface="Times New Roman"/>
                <a:ea typeface="+mn-lt"/>
                <a:cs typeface="+mn-lt"/>
              </a:rPr>
              <a:t>Мобильные разработчики — для расширения экосистемы и создания мобильного клиента.</a:t>
            </a:r>
            <a:endParaRPr lang="ru-RU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40840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6C457B-2280-DE3C-2AD7-D08FCAFDB34D}"/>
              </a:ext>
            </a:extLst>
          </p:cNvPr>
          <p:cNvSpPr>
            <a:spLocks noGrp="1"/>
          </p:cNvSpPr>
          <p:nvPr/>
        </p:nvSpPr>
        <p:spPr>
          <a:xfrm>
            <a:off x="953612" y="1592551"/>
            <a:ext cx="10284776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Благодарим за внимание, по любым вопросам готовы ответить по запросам через указанные на слайде 15 контакты!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EDC5BA-3A4B-419C-FAE9-34DD0733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34495" y="-204887"/>
            <a:ext cx="3224109" cy="946234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43DD658-DF70-5927-4674-AE7FD159714D}"/>
              </a:ext>
            </a:extLst>
          </p:cNvPr>
          <p:cNvSpPr/>
          <p:nvPr/>
        </p:nvSpPr>
        <p:spPr>
          <a:xfrm>
            <a:off x="1446546" y="2148840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755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2D34E15-4496-266D-5E6A-56CEF412411F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ОБЩЕЕ ОПИСАНИЕ И НАЗНАЧЕНИЕ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BD272C7-9BB4-1983-AD76-C331AF857430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Продукт (Система)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представляет собой веб-сервис для автоматического генератора и наполнения баз данных синтетическими, но реалистичными данными с использованием нейросетевых моделей.</a:t>
            </a:r>
            <a:endParaRPr lang="ru-RU" sz="1800" dirty="0">
              <a:latin typeface="Times New Roman"/>
              <a:cs typeface="Times New Roman"/>
            </a:endParaRPr>
          </a:p>
          <a:p>
            <a:r>
              <a:rPr lang="ru-RU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 предназначен для: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автоматического заполнения баз данных тестовыми, демо- и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разработческими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данными;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генерации данных с учётом уникальности и SQL-валидности;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поддержки различных форматов вывода: JSON, SQL, прямая запись в БД, БД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snapshot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), CSV, ...;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настройки уведомлений о завершении процесса через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VK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мессенджер,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email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или Telegram;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интеграции с внешними AI API для расширяемой генерации данных;</a:t>
            </a:r>
            <a:endParaRPr lang="ru-RU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создания новых баз данных и их редактирования через визуальный редактор;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совместной работы команд при подготовке данных.</a:t>
            </a:r>
            <a:endParaRPr lang="ru-RU" dirty="0">
              <a:latin typeface="Times New Roman"/>
            </a:endParaRPr>
          </a:p>
          <a:p>
            <a:endParaRPr lang="ru-RU" sz="18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ED8BAD-BE74-9CA2-E59B-ADB535A66BFF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8220B84-9075-FB4F-3034-42519662430C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F00655-F2C4-DE00-0F77-05CFFDB3E9C7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1610E263-16D7-FC2E-C7B8-FAA30727CB13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2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28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DDB-5A84-7CE2-CD11-1C7CAB3D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CC286B-2AB8-7343-AA90-823DD4126BC7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ПОЛЬЗОВАТЕЛИ И РЕШАЕМЫЕ ЗАДАЧИ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091D6B-13C6-ACF2-0103-F5F80AD7465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60B31C-1B84-2983-77AB-D09265F0889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FB20081-F50C-7AF6-8AD3-2A35A3681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652201"/>
              </p:ext>
            </p:extLst>
          </p:nvPr>
        </p:nvGraphicFramePr>
        <p:xfrm>
          <a:off x="632691" y="1197182"/>
          <a:ext cx="10922001" cy="482431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640667">
                  <a:extLst>
                    <a:ext uri="{9D8B030D-6E8A-4147-A177-3AD203B41FA5}">
                      <a16:colId xmlns:a16="http://schemas.microsoft.com/office/drawing/2014/main" val="4034945452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637352779"/>
                    </a:ext>
                  </a:extLst>
                </a:gridCol>
                <a:gridCol w="3640667">
                  <a:extLst>
                    <a:ext uri="{9D8B030D-6E8A-4147-A177-3AD203B41FA5}">
                      <a16:colId xmlns:a16="http://schemas.microsoft.com/office/drawing/2014/main" val="1159187722"/>
                    </a:ext>
                  </a:extLst>
                </a:gridCol>
              </a:tblGrid>
              <a:tr h="1139617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Разработчики /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инженеры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DevOps / 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аналитики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Продакт-менеджеры /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пресейл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-специалисты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120308"/>
                  </a:ext>
                </a:extLst>
              </a:tr>
              <a:tr h="3684693"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Быстрое создание реалистичных тестовых данных без обфускации продакшн-данных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Автоматизация наполнения БД для тестовых контуров и демонстраций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Подготовка демо-окружений и быстрый запуск пилотных проектов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240229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D857E39-A699-0DEA-BCDE-5FECDEF5C4C2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54BA0C5D-6E1D-3243-4080-008790FFA932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3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40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1E2F2-7DDD-AE17-BC95-99BDC2C1FB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B9FEC89-279B-7374-9ED9-CF857207C2FD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ТРЕНДЫ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4B27514A-530A-A559-1C63-77F62242E46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тренды: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рост спроса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synthetic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data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для ML, тестирования и демонстраций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ужесточение требований по безопасности данных (ФЗ-152, GDPR при трансграничных операциях);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популярность AI-сервисов и интеграции их в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developer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tools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спрос на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no-code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/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low-code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инструменты для работы с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развитие рынка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collaboration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-платформ (совместная работа команд)</a:t>
            </a:r>
            <a:r>
              <a:rPr lang="en-US" sz="1800" dirty="0">
                <a:latin typeface="Times New Roman"/>
                <a:ea typeface="+mn-lt"/>
                <a:cs typeface="+mn-lt"/>
              </a:rPr>
              <a:t>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cs typeface="Times New Roman"/>
              </a:rPr>
              <a:t>рост числа российских AI-платформ и API (замещающих зарубежные).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0FB3E9-9023-D2D7-B8F9-BF375B9997A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B47D1EE-3F1A-FA6A-6A52-A4D167D3243D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CE50328-E7DB-E36D-8E7F-561142950A96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5D39CAD9-7A7A-D729-A9A8-A97E13205D4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4</a:t>
            </a:r>
            <a:endParaRPr lang="ru-RU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09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B9997-1561-B975-1684-A439CB0F3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321908-C059-1E6A-FCE8-5CFBAA4689D6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КОНКУРЕНТЫ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E96FD451-86AD-ABE7-7799-C967EF8F6F11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На российском рынке наблюдаются следующие конкуренты: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Mockaroo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–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web</a:t>
            </a:r>
            <a:r>
              <a:rPr lang="ru-RU" sz="1800" dirty="0">
                <a:latin typeface="Times New Roman"/>
                <a:ea typeface="+mn-lt"/>
                <a:cs typeface="+mn-lt"/>
              </a:rPr>
              <a:t>-сервис; преимущество: удобный интерфейс; ограничение: англоязычный, нет глубокой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Generatedata.com – генерация таблиц; преимущество: доступность; ограничение: слабая поддержка форматов, отсутствие визуализации</a:t>
            </a:r>
            <a:r>
              <a:rPr lang="en-US" sz="1800" dirty="0">
                <a:latin typeface="Times New Roman"/>
                <a:ea typeface="+mn-lt"/>
                <a:cs typeface="+mn-lt"/>
              </a:rPr>
              <a:t>.</a:t>
            </a:r>
            <a:endParaRPr lang="ru-RU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Tonic.ai – платформа для генерации тестовых данных; преимущество: поддержка сложных сценариев и интеграций; ограничение: высокая стоимость, англоязычный интерфейс.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EC8D9-C0B7-1089-03E8-D72EED9E8358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F9043AA-CD66-35A1-9AA3-8D94A1A128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2D7AC7F-6A51-4842-3D96-45149A8ABDD0}"/>
              </a:ext>
            </a:extLst>
          </p:cNvPr>
          <p:cNvSpPr/>
          <p:nvPr/>
        </p:nvSpPr>
        <p:spPr>
          <a:xfrm>
            <a:off x="499203" y="1076973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7913873-3128-D012-3C11-466495AEAC56}"/>
              </a:ext>
            </a:extLst>
          </p:cNvPr>
          <p:cNvSpPr/>
          <p:nvPr/>
        </p:nvSpPr>
        <p:spPr>
          <a:xfrm>
            <a:off x="151578" y="6061153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15632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DDB-5A84-7CE2-CD11-1C7CAB3D6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CC286B-2AB8-7343-AA90-823DD4126BC7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959069" cy="5562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С КОНКУРЕНТАМИ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091D6B-13C6-ACF2-0103-F5F80AD74654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960B31C-1B84-2983-77AB-D09265F0889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FB20081-F50C-7AF6-8AD3-2A35A3681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499698"/>
              </p:ext>
            </p:extLst>
          </p:nvPr>
        </p:nvGraphicFramePr>
        <p:xfrm>
          <a:off x="632691" y="1197182"/>
          <a:ext cx="10922004" cy="5057993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2184401">
                  <a:extLst>
                    <a:ext uri="{9D8B030D-6E8A-4147-A177-3AD203B41FA5}">
                      <a16:colId xmlns:a16="http://schemas.microsoft.com/office/drawing/2014/main" val="4034945452"/>
                    </a:ext>
                  </a:extLst>
                </a:gridCol>
                <a:gridCol w="2184401">
                  <a:extLst>
                    <a:ext uri="{9D8B030D-6E8A-4147-A177-3AD203B41FA5}">
                      <a16:colId xmlns:a16="http://schemas.microsoft.com/office/drawing/2014/main" val="679045198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541846109"/>
                    </a:ext>
                  </a:extLst>
                </a:gridCol>
                <a:gridCol w="2184401">
                  <a:extLst>
                    <a:ext uri="{9D8B030D-6E8A-4147-A177-3AD203B41FA5}">
                      <a16:colId xmlns:a16="http://schemas.microsoft.com/office/drawing/2014/main" val="2121742597"/>
                    </a:ext>
                  </a:extLst>
                </a:gridCol>
                <a:gridCol w="2184401">
                  <a:extLst>
                    <a:ext uri="{9D8B030D-6E8A-4147-A177-3AD203B41FA5}">
                      <a16:colId xmlns:a16="http://schemas.microsoft.com/office/drawing/2014/main" val="1510373435"/>
                    </a:ext>
                  </a:extLst>
                </a:gridCol>
              </a:tblGrid>
              <a:tr h="1139618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Критерий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Fillusion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Mockaroo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Generatedata.com</a:t>
                      </a: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Tonic.ai</a:t>
                      </a:r>
                    </a:p>
                  </a:txBody>
                  <a:tcPr anchor="ctr">
                    <a:solidFill>
                      <a:srgbClr val="CCED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120308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Генерация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данных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240229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Интеграция с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287698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Прямая запись в БД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8353901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Визуальный редактор структуры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БД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0653864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Форматы экспорта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</a:t>
                      </a:r>
                      <a:r>
                        <a:rPr lang="ru-RU" sz="14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снапшоты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EXCEL, XML, HTML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EXCEL, XML, HTML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SQL,</a:t>
                      </a:r>
                      <a:r>
                        <a:rPr lang="en-US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JSON, CSV, EXCEL, XML, HTML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8414441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Совместная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работа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009728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algn="l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Ориентирование 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 российский рынок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3240089"/>
                  </a:ext>
                </a:extLst>
              </a:tr>
              <a:tr h="460587">
                <a:tc>
                  <a:txBody>
                    <a:bodyPr/>
                    <a:lstStyle/>
                    <a:p>
                      <a:pPr marL="0" indent="85725" algn="l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Бесплатный</a:t>
                      </a:r>
                      <a:r>
                        <a:rPr lang="ru-RU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лимит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ru-RU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строк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строк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500 строк за раз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692921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D857E39-A699-0DEA-BCDE-5FECDEF5C4C2}"/>
              </a:ext>
            </a:extLst>
          </p:cNvPr>
          <p:cNvSpPr/>
          <p:nvPr/>
        </p:nvSpPr>
        <p:spPr>
          <a:xfrm>
            <a:off x="499203" y="1076001"/>
            <a:ext cx="11182624" cy="552320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Блок-схема: узел 4">
            <a:extLst>
              <a:ext uri="{FF2B5EF4-FFF2-40B4-BE49-F238E27FC236}">
                <a16:creationId xmlns:a16="http://schemas.microsoft.com/office/drawing/2014/main" id="{54BA0C5D-6E1D-3243-4080-008790FFA932}"/>
              </a:ext>
            </a:extLst>
          </p:cNvPr>
          <p:cNvSpPr/>
          <p:nvPr/>
        </p:nvSpPr>
        <p:spPr>
          <a:xfrm>
            <a:off x="151578" y="6141359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6</a:t>
            </a:r>
            <a:endParaRPr lang="ru-RU" dirty="0">
              <a:solidFill>
                <a:srgbClr val="0070C0"/>
              </a:solidFill>
            </a:endParaRPr>
          </a:p>
        </p:txBody>
      </p:sp>
      <p:sp>
        <p:nvSpPr>
          <p:cNvPr id="6" name="Плюс 5"/>
          <p:cNvSpPr/>
          <p:nvPr/>
        </p:nvSpPr>
        <p:spPr>
          <a:xfrm>
            <a:off x="8015380" y="2328878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Минус 7"/>
          <p:cNvSpPr/>
          <p:nvPr/>
        </p:nvSpPr>
        <p:spPr>
          <a:xfrm>
            <a:off x="5885339" y="325007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люс 11"/>
          <p:cNvSpPr/>
          <p:nvPr/>
        </p:nvSpPr>
        <p:spPr>
          <a:xfrm>
            <a:off x="3629194" y="2330073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люс 12"/>
          <p:cNvSpPr/>
          <p:nvPr/>
        </p:nvSpPr>
        <p:spPr>
          <a:xfrm>
            <a:off x="5836631" y="2328879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люс 13"/>
          <p:cNvSpPr/>
          <p:nvPr/>
        </p:nvSpPr>
        <p:spPr>
          <a:xfrm>
            <a:off x="10222817" y="2328877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люс 14"/>
          <p:cNvSpPr/>
          <p:nvPr/>
        </p:nvSpPr>
        <p:spPr>
          <a:xfrm>
            <a:off x="3629194" y="2787977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люс 15"/>
          <p:cNvSpPr/>
          <p:nvPr/>
        </p:nvSpPr>
        <p:spPr>
          <a:xfrm>
            <a:off x="3629194" y="3245881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люс 16"/>
          <p:cNvSpPr/>
          <p:nvPr/>
        </p:nvSpPr>
        <p:spPr>
          <a:xfrm>
            <a:off x="3629192" y="3779849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люс 18"/>
          <p:cNvSpPr/>
          <p:nvPr/>
        </p:nvSpPr>
        <p:spPr>
          <a:xfrm>
            <a:off x="3635571" y="4841777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люс 19"/>
          <p:cNvSpPr/>
          <p:nvPr/>
        </p:nvSpPr>
        <p:spPr>
          <a:xfrm>
            <a:off x="3629191" y="5401754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Минус 22"/>
          <p:cNvSpPr/>
          <p:nvPr/>
        </p:nvSpPr>
        <p:spPr>
          <a:xfrm>
            <a:off x="5892371" y="3779849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Минус 23"/>
          <p:cNvSpPr/>
          <p:nvPr/>
        </p:nvSpPr>
        <p:spPr>
          <a:xfrm>
            <a:off x="5877898" y="4818714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Минус 24"/>
          <p:cNvSpPr/>
          <p:nvPr/>
        </p:nvSpPr>
        <p:spPr>
          <a:xfrm>
            <a:off x="5892371" y="538124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Минус 25"/>
          <p:cNvSpPr/>
          <p:nvPr/>
        </p:nvSpPr>
        <p:spPr>
          <a:xfrm>
            <a:off x="8064088" y="2832415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Минус 26"/>
          <p:cNvSpPr/>
          <p:nvPr/>
        </p:nvSpPr>
        <p:spPr>
          <a:xfrm>
            <a:off x="8064088" y="3274817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Минус 27"/>
          <p:cNvSpPr/>
          <p:nvPr/>
        </p:nvSpPr>
        <p:spPr>
          <a:xfrm>
            <a:off x="8074711" y="3779849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Минус 28"/>
          <p:cNvSpPr/>
          <p:nvPr/>
        </p:nvSpPr>
        <p:spPr>
          <a:xfrm>
            <a:off x="8074711" y="4841776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Минус 29"/>
          <p:cNvSpPr/>
          <p:nvPr/>
        </p:nvSpPr>
        <p:spPr>
          <a:xfrm>
            <a:off x="8080544" y="538124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Минус 30"/>
          <p:cNvSpPr/>
          <p:nvPr/>
        </p:nvSpPr>
        <p:spPr>
          <a:xfrm>
            <a:off x="10320233" y="5401753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Плюс 31"/>
          <p:cNvSpPr/>
          <p:nvPr/>
        </p:nvSpPr>
        <p:spPr>
          <a:xfrm>
            <a:off x="10222816" y="2826244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Плюс 32"/>
          <p:cNvSpPr/>
          <p:nvPr/>
        </p:nvSpPr>
        <p:spPr>
          <a:xfrm>
            <a:off x="10222816" y="3294108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Плюс 33"/>
          <p:cNvSpPr/>
          <p:nvPr/>
        </p:nvSpPr>
        <p:spPr>
          <a:xfrm>
            <a:off x="10271525" y="4803639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Минус 34"/>
          <p:cNvSpPr/>
          <p:nvPr/>
        </p:nvSpPr>
        <p:spPr>
          <a:xfrm>
            <a:off x="10271525" y="3787709"/>
            <a:ext cx="410350" cy="448573"/>
          </a:xfrm>
          <a:prstGeom prst="mathMin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Плюс 35"/>
          <p:cNvSpPr/>
          <p:nvPr/>
        </p:nvSpPr>
        <p:spPr>
          <a:xfrm>
            <a:off x="5830522" y="2798926"/>
            <a:ext cx="507767" cy="448573"/>
          </a:xfrm>
          <a:prstGeom prst="mathPlus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883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84390-F817-CC6E-386E-087A5BD66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86CBECB-4B55-B7A2-D258-9B4466820411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КОНКУРЕНТНЫЕ ПРЕИМУЩЕСТВА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7B164D0-7606-7BD8-AB75-AF63F6DADB9B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/>
                <a:ea typeface="+mn-lt"/>
                <a:cs typeface="+mn-lt"/>
              </a:rPr>
              <a:t>Fillusion</a:t>
            </a:r>
            <a:r>
              <a:rPr lang="en-US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ru-RU" sz="1800" b="1" dirty="0">
                <a:latin typeface="Times New Roman"/>
                <a:ea typeface="+mn-lt"/>
                <a:cs typeface="+mn-lt"/>
              </a:rPr>
              <a:t>отличается от конкурентов: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поддержкой нейросетевых API (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DeepSeek</a:t>
            </a:r>
            <a:r>
              <a:rPr lang="ru-RU" sz="1800" dirty="0">
                <a:latin typeface="Times New Roman"/>
                <a:ea typeface="+mn-lt"/>
                <a:cs typeface="+mn-lt"/>
              </a:rPr>
              <a:t>, Gemini, российские AI API, …);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прямой записью в БД через агент (по типу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Postman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встроенным визуальным редактором БД;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возможностью совместной работы команд;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разнообразием форматов (SQL, JSON, CSV,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снапшоты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готовых БД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 …</a:t>
            </a:r>
            <a:r>
              <a:rPr lang="ru-RU" sz="1800" dirty="0">
                <a:latin typeface="Times New Roman"/>
                <a:ea typeface="+mn-lt"/>
                <a:cs typeface="+mn-lt"/>
              </a:rPr>
              <a:t>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0663B9-ADC2-6692-2D7A-18F5168912C0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6F53088-6104-2FD9-A0DE-B6271D0194F5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60A5F0C-674C-77C6-4D4A-F648E3ED414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44F8D68A-9998-A5EF-75A3-7D35F4E82E6D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246211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055EA-BF7B-5B44-160B-D181AC4DB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87B62A4-62F6-E970-0371-2427B1E00F7C}"/>
              </a:ext>
            </a:extLst>
          </p:cNvPr>
          <p:cNvSpPr>
            <a:spLocks noGrp="1"/>
          </p:cNvSpPr>
          <p:nvPr/>
        </p:nvSpPr>
        <p:spPr>
          <a:xfrm>
            <a:off x="403544" y="305203"/>
            <a:ext cx="6601393" cy="556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МОНЕТИЗАЦИЯ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A07DAD-95C9-A912-B0F3-BB7FCC1D144E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4148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Модель монетизации предусматривает: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 err="1">
                <a:latin typeface="Times New Roman"/>
                <a:ea typeface="+mn-lt"/>
                <a:cs typeface="+mn-lt"/>
              </a:rPr>
              <a:t>Freemium</a:t>
            </a:r>
            <a:r>
              <a:rPr lang="ru-RU" sz="1800" dirty="0">
                <a:latin typeface="Times New Roman"/>
                <a:ea typeface="+mn-lt"/>
                <a:cs typeface="+mn-lt"/>
              </a:rPr>
              <a:t>: ограничение по строкам и таблицам (до 1k строк, 1 таблица);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Pro-подписка: ежемесячная плата (1–2 тыс. руб.), до 10k строк;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Enterprise: кастомные лицензии и интеграции;</a:t>
            </a: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дополнительные доходы: продажа шаблонов БД, рекламные места в интерфейсе.</a:t>
            </a:r>
          </a:p>
          <a:p>
            <a:endParaRPr lang="ru-RU" sz="1800" b="1" dirty="0">
              <a:latin typeface="Times New Roman"/>
              <a:ea typeface="+mn-lt"/>
              <a:cs typeface="+mn-lt"/>
            </a:endParaRPr>
          </a:p>
          <a:p>
            <a:r>
              <a:rPr lang="ru-RU" sz="1800" dirty="0">
                <a:latin typeface="Times New Roman"/>
                <a:ea typeface="+mn-lt"/>
                <a:cs typeface="+mn-lt"/>
              </a:rPr>
              <a:t>Важно: монетизация будет запущена только после успешного выхода на рынок и подтверждения востребованности продукта. На этапе MVP и пилота продукт будет бесплатным. Однако при показе продукта данный функционал планируется продемонстрировать.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57BB60-43A2-66B3-6965-528F4F614221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100291A-CCE6-19BD-008B-ECA9AB62BDC9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E273260-959F-E0D7-8B7F-F7363545117B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Блок-схема: узел 2">
            <a:extLst>
              <a:ext uri="{FF2B5EF4-FFF2-40B4-BE49-F238E27FC236}">
                <a16:creationId xmlns:a16="http://schemas.microsoft.com/office/drawing/2014/main" id="{08D8DC1A-1C09-0472-AE69-A03C022BFF6E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626669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6ADD9-917C-1E1B-1851-A471444F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2EDE0F-D34C-E8AA-DC13-54F1050FDEFA}"/>
              </a:ext>
            </a:extLst>
          </p:cNvPr>
          <p:cNvSpPr>
            <a:spLocks noGrp="1"/>
          </p:cNvSpPr>
          <p:nvPr/>
        </p:nvSpPr>
        <p:spPr>
          <a:xfrm>
            <a:off x="403544" y="-46791"/>
            <a:ext cx="8537256" cy="908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b="1" dirty="0">
                <a:latin typeface="Times New Roman" panose="02020603050405020304" pitchFamily="18" charset="0"/>
                <a:ea typeface="Open Sans Light"/>
                <a:cs typeface="Times New Roman" panose="02020603050405020304" pitchFamily="18" charset="0"/>
              </a:rPr>
              <a:t>ПЛАН ИССЛЕДОВАНИЙ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9DE5B68B-84B5-7368-69DC-6BCF330071E8}"/>
              </a:ext>
            </a:extLst>
          </p:cNvPr>
          <p:cNvSpPr>
            <a:spLocks noGrp="1"/>
          </p:cNvSpPr>
          <p:nvPr/>
        </p:nvSpPr>
        <p:spPr>
          <a:xfrm>
            <a:off x="540128" y="1116237"/>
            <a:ext cx="10742072" cy="34298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b="1" dirty="0">
                <a:latin typeface="Times New Roman"/>
                <a:ea typeface="+mn-lt"/>
                <a:cs typeface="+mn-lt"/>
              </a:rPr>
              <a:t>План исследований:</a:t>
            </a:r>
            <a:endParaRPr lang="ru-RU" sz="1800" dirty="0">
              <a:latin typeface="Times New Roman"/>
              <a:cs typeface="Times New Roman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/>
                <a:ea typeface="+mn-lt"/>
                <a:cs typeface="+mn-lt"/>
              </a:rPr>
              <a:t>выборка: у 5 человек взяли интервью (</a:t>
            </a:r>
            <a:r>
              <a:rPr lang="en-US" sz="1800" dirty="0">
                <a:latin typeface="Times New Roman"/>
                <a:ea typeface="+mn-lt"/>
                <a:cs typeface="+mn-lt"/>
              </a:rPr>
              <a:t>CVO-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архитектор</a:t>
            </a:r>
            <a:r>
              <a:rPr lang="en-US" sz="1800" dirty="0">
                <a:latin typeface="Times New Roman"/>
                <a:ea typeface="+mn-lt"/>
                <a:cs typeface="+mn-lt"/>
              </a:rPr>
              <a:t> IT 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компании</a:t>
            </a:r>
            <a:r>
              <a:rPr lang="en-US" sz="1800" dirty="0">
                <a:latin typeface="Times New Roman"/>
                <a:ea typeface="+mn-lt"/>
                <a:cs typeface="+mn-lt"/>
              </a:rPr>
              <a:t>,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</a:t>
            </a:r>
            <a:r>
              <a:rPr lang="en-US" sz="1800" dirty="0">
                <a:latin typeface="Times New Roman"/>
                <a:ea typeface="+mn-lt"/>
                <a:cs typeface="+mn-lt"/>
              </a:rPr>
              <a:t>QA-</a:t>
            </a:r>
            <a:r>
              <a:rPr lang="ru-RU" sz="1800" dirty="0">
                <a:latin typeface="Times New Roman"/>
                <a:ea typeface="+mn-lt"/>
                <a:cs typeface="+mn-lt"/>
              </a:rPr>
              <a:t>инженер и 3 разработчика из </a:t>
            </a:r>
            <a:r>
              <a:rPr lang="ru-RU" sz="1800" dirty="0" err="1">
                <a:latin typeface="Times New Roman"/>
                <a:ea typeface="+mn-lt"/>
                <a:cs typeface="+mn-lt"/>
              </a:rPr>
              <a:t>бигтех</a:t>
            </a:r>
            <a:r>
              <a:rPr lang="ru-RU" sz="1800" dirty="0">
                <a:latin typeface="Times New Roman"/>
                <a:ea typeface="+mn-lt"/>
                <a:cs typeface="+mn-lt"/>
              </a:rPr>
              <a:t> компаний) и 26 опросили;</a:t>
            </a:r>
            <a:endParaRPr lang="en-US" sz="1800" dirty="0">
              <a:latin typeface="Times New Roman"/>
              <a:ea typeface="+mn-lt"/>
              <a:cs typeface="+mn-lt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600" dirty="0">
                <a:latin typeface="Times New Roman"/>
                <a:cs typeface="Times New Roman"/>
              </a:rPr>
              <a:t>гипотезы: </a:t>
            </a:r>
            <a:endParaRPr lang="en-US" sz="1600" dirty="0">
              <a:latin typeface="Times New Roman"/>
              <a:cs typeface="Times New Roman"/>
            </a:endParaRP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разработчики и QA тратят значительное время на ручную подготовку тестовых данных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текущие зарубежные аналоги не удовлетворяют потребности российских пользователей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прямой записи в БД и визуального редактирования структуры — ключевые конкурентные преимущества, которые повысят конверсию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совместная работа над данными в команде — востребованная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фича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пользователи готовы платить за увеличение лимитов (1k строк, несколько таблиц)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кастомные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шаблоны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 с Telegram/VK для уведомлений — важный функционал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200150" lvl="2" indent="-285750" algn="l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российские компании предпочитают использовать отечественные AI API из-за требований ФЗ-152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импортозамещения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 исследования: проверить востребованность продукта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Fillusion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среди целевой аудитории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выявить текущие используемые решения для генерации тестовых данных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оценить восприятие ключевых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фич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собрать обратную связь по модели монетизации.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A6A53-9CBF-FE22-A9AB-68CB742C8F0E}"/>
              </a:ext>
            </a:extLst>
          </p:cNvPr>
          <p:cNvSpPr txBox="1"/>
          <p:nvPr/>
        </p:nvSpPr>
        <p:spPr>
          <a:xfrm>
            <a:off x="10058401" y="303362"/>
            <a:ext cx="26425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err="1">
                <a:latin typeface="Times New Roman"/>
                <a:cs typeface="Times New Roman"/>
              </a:rPr>
              <a:t>Fillusion</a:t>
            </a:r>
            <a:r>
              <a:rPr lang="ru-RU" sz="3600" dirty="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E143360-9B1C-70D4-AC60-DC0D1654ABA9}"/>
              </a:ext>
            </a:extLst>
          </p:cNvPr>
          <p:cNvSpPr/>
          <p:nvPr/>
        </p:nvSpPr>
        <p:spPr>
          <a:xfrm>
            <a:off x="499203" y="1076001"/>
            <a:ext cx="11182624" cy="531135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Блок-схема: узел 8">
            <a:extLst>
              <a:ext uri="{FF2B5EF4-FFF2-40B4-BE49-F238E27FC236}">
                <a16:creationId xmlns:a16="http://schemas.microsoft.com/office/drawing/2014/main" id="{D3962440-E333-87F6-4F6E-3DFA4E4F4F79}"/>
              </a:ext>
            </a:extLst>
          </p:cNvPr>
          <p:cNvSpPr/>
          <p:nvPr/>
        </p:nvSpPr>
        <p:spPr>
          <a:xfrm>
            <a:off x="151578" y="6060181"/>
            <a:ext cx="695249" cy="654351"/>
          </a:xfrm>
          <a:prstGeom prst="flowChartConnector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70C0"/>
                </a:solidFill>
              </a:rPr>
              <a:t>9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0C69C0B-FB15-4376-D3F3-EA9BF1DF6568}"/>
              </a:ext>
            </a:extLst>
          </p:cNvPr>
          <p:cNvSpPr/>
          <p:nvPr/>
        </p:nvSpPr>
        <p:spPr>
          <a:xfrm>
            <a:off x="403985" y="869446"/>
            <a:ext cx="9298908" cy="80922"/>
          </a:xfrm>
          <a:prstGeom prst="rect">
            <a:avLst/>
          </a:prstGeom>
          <a:solidFill>
            <a:srgbClr val="0070C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71022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1442</Words>
  <Application>Microsoft Office PowerPoint</Application>
  <PresentationFormat>Широкоэкранный</PresentationFormat>
  <Paragraphs>210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6" baseType="lpstr">
      <vt:lpstr>Arial</vt:lpstr>
      <vt:lpstr>Arial Unicode MS</vt:lpstr>
      <vt:lpstr>Avenir Next LT Pro</vt:lpstr>
      <vt:lpstr>Calibri</vt:lpstr>
      <vt:lpstr>Helvetica</vt:lpstr>
      <vt:lpstr>Open Sans Light</vt:lpstr>
      <vt:lpstr>Play</vt:lpstr>
      <vt:lpstr>Symbol</vt:lpstr>
      <vt:lpstr>Times New Roman</vt:lpstr>
      <vt:lpstr>AccentBoxVTI</vt:lpstr>
      <vt:lpstr>Fillusion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Fillusion</dc:title>
  <dc:creator>Dmitrii Kurenkov</dc:creator>
  <cp:lastModifiedBy>Дмитрий Селянинов</cp:lastModifiedBy>
  <cp:revision>278</cp:revision>
  <dcterms:created xsi:type="dcterms:W3CDTF">2025-08-30T12:49:37Z</dcterms:created>
  <dcterms:modified xsi:type="dcterms:W3CDTF">2025-09-26T18:40:22Z</dcterms:modified>
</cp:coreProperties>
</file>

<file path=docProps/thumbnail.jpeg>
</file>